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829" r:id="rId3"/>
  </p:sldMasterIdLst>
  <p:sldIdLst>
    <p:sldId id="257" r:id="rId4"/>
    <p:sldId id="258" r:id="rId5"/>
    <p:sldId id="264" r:id="rId6"/>
    <p:sldId id="265" r:id="rId7"/>
    <p:sldId id="297" r:id="rId8"/>
    <p:sldId id="301" r:id="rId9"/>
    <p:sldId id="302" r:id="rId10"/>
    <p:sldId id="270" r:id="rId11"/>
    <p:sldId id="271" r:id="rId12"/>
    <p:sldId id="273" r:id="rId13"/>
    <p:sldId id="267" r:id="rId14"/>
    <p:sldId id="274" r:id="rId15"/>
    <p:sldId id="276" r:id="rId16"/>
    <p:sldId id="277" r:id="rId17"/>
    <p:sldId id="278" r:id="rId18"/>
    <p:sldId id="296" r:id="rId19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330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8" d="100"/>
          <a:sy n="78" d="100"/>
        </p:scale>
        <p:origin x="5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12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vi-VN"/>
              <a:t>Click to edit Master title style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vi-VN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CD902-57AA-4284-9C99-284227C6B816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688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1A5CB-1558-4612-BEB7-1E8F01F605B1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8786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136A4-1907-4960-9A84-5DE1CB88534A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181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T0" fmla="*/ 2568 w 36729"/>
                      <a:gd name="T1" fmla="*/ 990 h 21600"/>
                      <a:gd name="T2" fmla="*/ 0 w 36729"/>
                      <a:gd name="T3" fmla="*/ 1156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6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80 h 22305"/>
                      <a:gd name="T4" fmla="*/ 541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0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T0" fmla="*/ 0 w 31881"/>
                      <a:gd name="T1" fmla="*/ 1069 h 21600"/>
                      <a:gd name="T2" fmla="*/ 1851 w 31881"/>
                      <a:gd name="T3" fmla="*/ 519 h 21600"/>
                      <a:gd name="T4" fmla="*/ 1058 w 31881"/>
                      <a:gd name="T5" fmla="*/ 2305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3 w 31146"/>
                      <a:gd name="T3" fmla="*/ 1020 h 21600"/>
                      <a:gd name="T4" fmla="*/ 324 w 31146"/>
                      <a:gd name="T5" fmla="*/ 2305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29"/>
                  <a:ext cx="443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157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vi-VN"/>
              <a:t>Click to edit Master title style</a:t>
            </a:r>
          </a:p>
        </p:txBody>
      </p:sp>
      <p:sp>
        <p:nvSpPr>
          <p:cNvPr id="6157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vi-VN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B1E94-F58F-46C2-AF0D-002149ED93F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752493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CFB65-8AC2-4515-BAAC-9292CD2F31CF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7056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F86F2-B1F3-4E54-8112-C48F8B6CC560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041214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CE385-754F-48C7-BA50-BEAB80D842A5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9590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7483B-1A23-45EE-BD5F-7F11DB24C8E3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12668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7F931-1632-41EC-9796-D0C7CE37DB0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4423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4C030-98AA-44E9-9148-53F66561403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78857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9F301-98A7-4663-BB19-017DE9EACF34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319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002E1-B36F-409E-874B-89EF6AF9E92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5369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3DB24-EADD-4CE6-A92C-E158D46B3DE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38862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42105-7192-4CA4-B67C-FB18BC152B08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789794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63270-89D6-4438-AC90-075796069F7A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63749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8701C-44E4-49C1-B709-8C091CB1AFBF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065285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107B-EF19-4918-A1B5-D1DF65726FCF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80324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4F2E9-AD56-4545-BDFD-28F0EA9BCF49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49468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31ED-2863-4E37-B42D-5E89F48F7B60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04626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68B7-50B5-43DA-8F24-C11A833B1967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462835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A98-25B5-4D9E-A799-80DA78B5AC26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860397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9A4-5832-45C4-ACA4-AD48174644DB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7041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E44DF-94CC-4F5D-9123-5C84F76D34E8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6510953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68B-F58C-47B9-AC2F-72D9B6337B50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738287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0A70-1457-4051-A1C2-C8CAF5928338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36940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5AA-713A-48CE-A9A7-DD95470C0CDD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5251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5AA-713A-48CE-A9A7-DD95470C0CDD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561293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5AA-713A-48CE-A9A7-DD95470C0CDD}" type="slidenum">
              <a:rPr lang="vi-VN" altLang="en-US" smtClean="0"/>
              <a:pPr/>
              <a:t>‹#›</a:t>
            </a:fld>
            <a:endParaRPr lang="vi-V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8559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5AA-713A-48CE-A9A7-DD95470C0CDD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023430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5AA-713A-48CE-A9A7-DD95470C0CDD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3411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5AA-713A-48CE-A9A7-DD95470C0CDD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0015093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5342-A791-4E60-AF2D-615C58239BA8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48885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F6-B5DA-45C1-A352-1A0448B55E26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20053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1D7F6-0B77-4997-B8CE-57C8F2475A11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2422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688AF-A4F1-4C5C-9127-EE5FBB9BCCB5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5795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CCD03-5C4E-4718-9766-EAA59D1C2854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7832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8D1C6-D992-4D01-B30F-F7F437335ED6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2071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14EB7-008C-4E81-BCC3-78120A76F3BE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614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8494C-F1B7-4946-BF68-4ECCACB3869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46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84EFE64-B486-45B7-8E59-9CE163C40DAF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188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8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186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87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5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18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8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5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1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06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8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8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78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9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74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5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7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70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71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6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66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7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6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62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3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6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8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4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0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1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4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46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7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42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3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4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05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6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0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8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9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4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5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30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31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2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26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7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22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3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2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2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18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19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62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T0" fmla="*/ 211 w 21600"/>
                  <a:gd name="T1" fmla="*/ 0 h 21602"/>
                  <a:gd name="T2" fmla="*/ 832 w 21600"/>
                  <a:gd name="T3" fmla="*/ 901 h 21602"/>
                  <a:gd name="T4" fmla="*/ 0 w 21600"/>
                  <a:gd name="T5" fmla="*/ 872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5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T0" fmla="*/ 0 w 30473"/>
                  <a:gd name="T1" fmla="*/ 79 h 22305"/>
                  <a:gd name="T2" fmla="*/ 791 w 30473"/>
                  <a:gd name="T3" fmla="*/ 929 h 22305"/>
                  <a:gd name="T4" fmla="*/ 230 w 30473"/>
                  <a:gd name="T5" fmla="*/ 90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8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T0" fmla="*/ 0 w 31881"/>
                  <a:gd name="T1" fmla="*/ 418 h 21600"/>
                  <a:gd name="T2" fmla="*/ 724 w 31881"/>
                  <a:gd name="T3" fmla="*/ 203 h 21600"/>
                  <a:gd name="T4" fmla="*/ 414 w 31881"/>
                  <a:gd name="T5" fmla="*/ 90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188 h 21600"/>
                  <a:gd name="T2" fmla="*/ 297 w 31146"/>
                  <a:gd name="T3" fmla="*/ 399 h 21600"/>
                  <a:gd name="T4" fmla="*/ 126 w 31146"/>
                  <a:gd name="T5" fmla="*/ 90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205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6055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055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055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Black" panose="020B0A04020102020204" pitchFamily="34" charset="0"/>
              </a:defRPr>
            </a:lvl1pPr>
          </a:lstStyle>
          <a:p>
            <a:fld id="{72652AF8-71EA-4BB9-A8CE-C416DE8CE4EA}" type="slidenum">
              <a:rPr lang="vi-VN" altLang="en-US"/>
              <a:pPr/>
              <a:t>‹#›</a:t>
            </a:fld>
            <a:endParaRPr lang="vi-VN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4EFE64-B486-45B7-8E59-9CE163C40DAF}" type="slidenum">
              <a:rPr lang="vi-VN" altLang="en-US" smtClean="0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331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ocnhac.wps.edu.vn/wp-content/uploads/sites/8/2013/10/1.jpg" TargetMode="Externa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jpeg"/><Relationship Id="rId4" Type="http://schemas.openxmlformats.org/officeDocument/2006/relationships/hyperlink" Target="http://hocnhac.wps.edu.vn/wp-content/uploads/sites/8/2013/10/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ocnhac.wps.edu.vn/wp-content/uploads/sites/8/2013/10/4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hocnhac.wps.edu.vn/wp-content/uploads/sites/8/2013/10/5.jpg" TargetMode="Externa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16632"/>
            <a:ext cx="7677150" cy="2232248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PHÒNG GD-ĐT HUYỆN CẦN GIỜ</a:t>
            </a:r>
            <a:b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</a:br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TRƯỜNG 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BỒI DƯỠNG </a:t>
            </a:r>
            <a: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GIÁO DỤC</a:t>
            </a:r>
            <a:br>
              <a:rPr lang="en-US" altLang="en-US" sz="3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</a:br>
            <a:r>
              <a:rPr lang="en-US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TRƯỜNG TH DOI LẦU</a:t>
            </a:r>
            <a:r>
              <a:rPr lang="en-US" altLang="en-US" sz="3200" dirty="0" smtClean="0">
                <a:solidFill>
                  <a:srgbClr val="CC3300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3200" dirty="0" smtClean="0">
                <a:solidFill>
                  <a:srgbClr val="CC3300"/>
                </a:solidFill>
                <a:latin typeface="Times New Roman" panose="02020603050405020304" pitchFamily="18" charset="0"/>
              </a:rPr>
            </a:br>
            <a:endParaRPr lang="en-US" altLang="en-US" sz="3200" dirty="0" smtClean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5393532"/>
            <a:ext cx="6624736" cy="785812"/>
          </a:xfrm>
        </p:spPr>
        <p:txBody>
          <a:bodyPr/>
          <a:lstStyle/>
          <a:p>
            <a:pPr algn="ctr" eaLnBrk="1" hangingPunct="1">
              <a:defRPr/>
            </a:pPr>
            <a:endParaRPr lang="en-US" sz="2000" i="1" dirty="0" smtClean="0">
              <a:solidFill>
                <a:srgbClr val="3333FF"/>
              </a:solidFill>
              <a:latin typeface="Times New Roman" pitchFamily="18" charset="0"/>
            </a:endParaRPr>
          </a:p>
          <a:p>
            <a:pPr lvl="1" indent="0" algn="ctr" eaLnBrk="1" hangingPunct="1">
              <a:buNone/>
              <a:defRPr/>
            </a:pPr>
            <a:r>
              <a:rPr lang="en-US" i="1" dirty="0" smtClean="0">
                <a:solidFill>
                  <a:srgbClr val="3333FF"/>
                </a:solidFill>
                <a:latin typeface="Times New Roman" pitchFamily="18" charset="0"/>
              </a:rPr>
              <a:t>Doi Lầu, Ngày 10 tháng 11 năm 2016</a:t>
            </a:r>
            <a:endParaRPr lang="en-US" i="1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7172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642938" y="2000250"/>
            <a:ext cx="7924800" cy="3786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76"/>
              </a:avLst>
            </a:prstTxWarp>
          </a:bodyPr>
          <a:lstStyle/>
          <a:p>
            <a:pPr algn="ctr"/>
            <a:endParaRPr lang="vi-VN" sz="3600" b="1" kern="10" dirty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rgbClr val="FF505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3600" b="1" kern="10" dirty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5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 “ Hướng dẫn  sử dụng các phần mềm </a:t>
            </a:r>
          </a:p>
          <a:p>
            <a:pPr algn="ctr"/>
            <a:r>
              <a:rPr lang="vi-VN" sz="3600" b="1" kern="10" dirty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5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âm nhạc trên máy vi tính” Năm học:2016-2017</a:t>
            </a:r>
          </a:p>
          <a:p>
            <a:pPr algn="ctr"/>
            <a:endParaRPr lang="en-US" sz="3600" b="1" kern="10" dirty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rgbClr val="FF505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075" grpId="0" build="p"/>
      <p:bldP spid="71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ctrTitle"/>
          </p:nvPr>
        </p:nvSpPr>
        <p:spPr>
          <a:xfrm>
            <a:off x="315913" y="466724"/>
            <a:ext cx="8113712" cy="1594123"/>
          </a:xfr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Encore: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519139"/>
            <a:ext cx="7675562" cy="3286125"/>
          </a:xfrm>
        </p:spPr>
        <p:txBody>
          <a:bodyPr/>
          <a:lstStyle/>
          <a:p>
            <a:pPr indent="457200" algn="l">
              <a:spcBef>
                <a:spcPct val="0"/>
              </a:spcBef>
              <a:buClrTx/>
              <a:buSzTx/>
            </a:pPr>
            <a:endParaRPr lang="en-US" alt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spcBef>
                <a:spcPct val="0"/>
              </a:spcBef>
              <a:buClrTx/>
              <a:buSzTx/>
            </a:pP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10.Làm Bài tập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(thực hành chép các bài hát trong sách Âm nhạc lớp 4, lớp 5).</a:t>
            </a:r>
            <a:endParaRPr lang="en-US" altLang="en-US" b="1" dirty="0" smtClean="0">
              <a:solidFill>
                <a:srgbClr val="365F9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spcBef>
                <a:spcPct val="0"/>
              </a:spcBef>
              <a:buClrTx/>
              <a:buSzTx/>
            </a:pPr>
            <a:r>
              <a:rPr lang="en-US" altLang="en-US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11.Chép lời vào bản nhạc.</a:t>
            </a:r>
            <a:endParaRPr lang="en-US" altLang="en-US" b="1" dirty="0" smtClean="0">
              <a:solidFill>
                <a:srgbClr val="365F9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spcBef>
                <a:spcPct val="0"/>
              </a:spcBef>
              <a:buClrTx/>
              <a:buSzTx/>
            </a:pP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Lưu tập tin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36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14500"/>
            <a:ext cx="7993062" cy="4381500"/>
          </a:xfrm>
        </p:spPr>
        <p:txBody>
          <a:bodyPr/>
          <a:lstStyle/>
          <a:p>
            <a:r>
              <a:rPr lang="en-US" altLang="en-US" smtClean="0"/>
              <a:t>Bài tập 1: Xử lý bài hát Như Sao sáng ngời</a:t>
            </a:r>
          </a:p>
          <a:p>
            <a:pPr algn="just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Trộn lời bạt vào giang tấu, tăng âm lượng 200.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Ráp 45s bài Như có Bác Hồ vào cuối bài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 Sao sáng ngời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sau 10s tắt âm.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Tăng âm lượng lời bạt lên 200%.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Tăng tempo toàn bài 110%.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Giảm tempo toàn bài 90%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8625"/>
            <a:ext cx="7772400" cy="1071563"/>
          </a:xfr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err="1" smtClean="0"/>
              <a:t>Hướng</a:t>
            </a:r>
            <a:r>
              <a:rPr lang="en-US" sz="2800" dirty="0" smtClean="0"/>
              <a:t> </a:t>
            </a:r>
            <a:r>
              <a:rPr lang="en-US" sz="2800" dirty="0" err="1" smtClean="0"/>
              <a:t>dẫn</a:t>
            </a:r>
            <a:r>
              <a:rPr lang="en-US" sz="2800" dirty="0" smtClean="0"/>
              <a:t> </a:t>
            </a:r>
            <a:r>
              <a:rPr lang="en-US" sz="2800" dirty="0" err="1" smtClean="0"/>
              <a:t>xử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hát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hành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máy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mềm</a:t>
            </a:r>
            <a:r>
              <a:rPr lang="en-US" sz="2800" dirty="0" smtClean="0"/>
              <a:t> Adobe Audition:</a:t>
            </a:r>
            <a:endParaRPr lang="en-US" sz="2800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1785938"/>
            <a:ext cx="7572375" cy="4000500"/>
          </a:xfrm>
        </p:spPr>
        <p:txBody>
          <a:bodyPr/>
          <a:lstStyle/>
          <a:p>
            <a:pPr algn="ctr"/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1: Xử lý bài hát Như Sao sáng ngời</a:t>
            </a:r>
          </a:p>
          <a:p>
            <a:pPr algn="l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Tăng nữa cung toàn bài 1#.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Tăng thêm 2 cung toàn bài 1#.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Giảm nữa cung toàn bài 1b.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Giảm thêm 2 cung toàn bài 4b.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Nhỏ dần ở đoạn cuối.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42938" y="428625"/>
            <a:ext cx="7858125" cy="1143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Hướng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dẫn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xử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lý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bài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hát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và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thực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hành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trên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máy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bằng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phần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mềm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Adobe Audition:</a:t>
            </a:r>
            <a:endParaRPr lang="en-US" sz="2800" kern="0" dirty="0">
              <a:solidFill>
                <a:srgbClr val="FFFFFF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2000250"/>
            <a:ext cx="7715250" cy="3786188"/>
          </a:xfrm>
        </p:spPr>
        <p:txBody>
          <a:bodyPr/>
          <a:lstStyle/>
          <a:p>
            <a:pPr algn="just"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bạt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4s.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bạt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200%.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1#.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defRPr/>
            </a:pPr>
            <a:endParaRPr lang="en-US" sz="2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42938" y="428625"/>
            <a:ext cx="7643812" cy="1143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Hướng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dẫn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xử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lý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bài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hát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và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thực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hành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trên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máy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bằng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phần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mềm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Adobe Audition:</a:t>
            </a:r>
            <a:endParaRPr lang="en-US" sz="2800" kern="0" dirty="0">
              <a:solidFill>
                <a:srgbClr val="FFFFFF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714500"/>
            <a:ext cx="7500938" cy="4381500"/>
          </a:xfrm>
        </p:spPr>
        <p:txBody>
          <a:bodyPr/>
          <a:lstStyle/>
          <a:p>
            <a:pPr algn="just"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1.Dán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bạt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2.Tăng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3.Tăng tempo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120%.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4.Ráp 1’18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10’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defRPr/>
            </a:pPr>
            <a:r>
              <a:rPr lang="en-US" dirty="0" smtClean="0"/>
              <a:t>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42938" y="428625"/>
            <a:ext cx="7643812" cy="1143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Hướng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dẫn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xử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lý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bài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hát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và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thực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hành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trên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máy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bằng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phần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mềm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Adobe Audition:</a:t>
            </a:r>
            <a:endParaRPr lang="en-US" sz="2800" kern="0" dirty="0">
              <a:solidFill>
                <a:srgbClr val="FFFFFF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1785938"/>
            <a:ext cx="7858125" cy="2357437"/>
          </a:xfrm>
        </p:spPr>
        <p:txBody>
          <a:bodyPr/>
          <a:lstStyle/>
          <a:p>
            <a:pPr marL="609600" indent="-609600" algn="l" eaLnBrk="1" hangingPunct="1"/>
            <a:endParaRPr lang="en-US" altLang="en-US" sz="2800" smtClean="0"/>
          </a:p>
          <a:p>
            <a:pPr marL="609600" indent="-609600" algn="l" eaLnBrk="1" hangingPunct="1"/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4: Thực hành trên 1 bài hát tự chọn.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42938" y="428625"/>
            <a:ext cx="7643812" cy="1143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Hướng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dẫn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xử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lý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bài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hát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và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thực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hành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trên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máy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bằng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phần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mềm</a:t>
            </a: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Adobe Audition:</a:t>
            </a:r>
            <a:endParaRPr lang="en-US" sz="2800" kern="0" dirty="0">
              <a:solidFill>
                <a:srgbClr val="FFFFFF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7250" y="1785938"/>
            <a:ext cx="7429500" cy="3929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latin typeface="Times New Roman" panose="02020603050405020304" pitchFamily="18" charset="0"/>
              </a:rPr>
              <a:t>Cám ơn các anh chị lắng nghe .</a:t>
            </a:r>
          </a:p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latin typeface="Times New Roman" panose="02020603050405020304" pitchFamily="18" charset="0"/>
              </a:rPr>
              <a:t>Chúc các anh chị </a:t>
            </a:r>
          </a:p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latin typeface="Times New Roman" panose="02020603050405020304" pitchFamily="18" charset="0"/>
              </a:rPr>
              <a:t>thành công trong công tác</a:t>
            </a:r>
          </a:p>
          <a:p>
            <a:pPr algn="ctr" eaLnBrk="1" hangingPunct="1">
              <a:buFontTx/>
              <a:buNone/>
            </a:pPr>
            <a:endParaRPr lang="en-US" altLang="en-US" sz="4000" b="1" dirty="0" smtClean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latin typeface="Times New Roman" panose="02020603050405020304" pitchFamily="18" charset="0"/>
              </a:rPr>
              <a:t>TẠM BIỆT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smtClean="0">
                <a:latin typeface="Times New Roman" panose="02020603050405020304" pitchFamily="18" charset="0"/>
              </a:rPr>
              <a:t> </a:t>
            </a:r>
            <a:endParaRPr lang="en-US" altLang="en-US" sz="1800" i="1" u="sng" dirty="0" smtClean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0813" cy="900113"/>
          </a:xfr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1.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Phần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nhạc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lý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cơ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bản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714500"/>
            <a:ext cx="7543800" cy="642938"/>
          </a:xfrm>
        </p:spPr>
        <p:txBody>
          <a:bodyPr>
            <a:normAutofit fontScale="92500" lnSpcReduction="20000"/>
          </a:bodyPr>
          <a:lstStyle/>
          <a:p>
            <a:pPr lvl="4" algn="l" eaLnBrk="1" hangingPunct="1">
              <a:buFont typeface="Wingdings" panose="05000000000000000000" pitchFamily="2" charset="2"/>
              <a:buNone/>
            </a:pPr>
            <a:r>
              <a:rPr lang="en-US" altLang="en-US" sz="3600" dirty="0" smtClean="0">
                <a:latin typeface="Times New Roman" panose="02020603050405020304" pitchFamily="18" charset="0"/>
              </a:rPr>
              <a:t>TÊN NỐT NHẠC</a:t>
            </a:r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395288" y="2924175"/>
          <a:ext cx="816927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Bitmap Image" r:id="rId3" imgW="4963218" imgH="676369" progId="Paint.Picture">
                  <p:embed/>
                </p:oleObj>
              </mc:Choice>
              <mc:Fallback>
                <p:oleObj name="Bitmap Image" r:id="rId3" imgW="4963218" imgH="67636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924175"/>
                        <a:ext cx="8169275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50825" y="2492375"/>
            <a:ext cx="153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KHÓA SON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214438" y="46434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ĐÔ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43125" y="46434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RÊ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071813" y="4643438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MI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3857625" y="4643438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PHA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786313" y="4643438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SON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10800000" flipV="1">
            <a:off x="5715000" y="4654550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LA</a:t>
            </a:r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6572250" y="4643438"/>
            <a:ext cx="663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8197" grpId="0"/>
      <p:bldP spid="8198" grpId="0"/>
      <p:bldP spid="8199" grpId="0"/>
      <p:bldP spid="8200" grpId="0"/>
      <p:bldP spid="8201" grpId="0"/>
      <p:bldP spid="8202" grpId="0"/>
      <p:bldP spid="8203" grpId="0"/>
      <p:bldP spid="8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88640"/>
            <a:ext cx="7770813" cy="978173"/>
          </a:xfr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Phần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nhạc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lý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cơ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</a:rPr>
              <a:t>bản</a:t>
            </a:r>
            <a:endParaRPr lang="en-US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093812"/>
            <a:ext cx="7543800" cy="5143500"/>
          </a:xfrm>
        </p:spPr>
        <p:txBody>
          <a:bodyPr>
            <a:normAutofit fontScale="92500"/>
          </a:bodyPr>
          <a:lstStyle/>
          <a:p>
            <a:pPr algn="ctr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Hình nốt và dấu lặng</a:t>
            </a:r>
          </a:p>
          <a:p>
            <a:pPr algn="ctr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1.1.Nốt tròn – Lặng tròn</a:t>
            </a:r>
          </a:p>
          <a:p>
            <a:pPr algn="just">
              <a:buFontTx/>
              <a:buChar char="-"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nốt chỉ có một hình tròn duy nhất, đây là nốt nhạc có giá trị lớn nhất, trong bản nhạc có nhịp 4 thì nốt tròn sẽ kéo dài trong 4 nhịp. </a:t>
            </a:r>
          </a:p>
          <a:p>
            <a:pPr>
              <a:buFontTx/>
              <a:buChar char="-"/>
            </a:pPr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1.2.Nốt trắng – Lặng trắng</a:t>
            </a:r>
          </a:p>
          <a:p>
            <a:pPr algn="just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Nốt trắng có giá trị bằng một nửa nốt tròn, nghĩa là sẽ kéo dài trong 2 nhịp. </a:t>
            </a:r>
          </a:p>
          <a:p>
            <a:pPr algn="l"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0" name="Picture 4" descr="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3723307"/>
            <a:ext cx="2143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5891323"/>
            <a:ext cx="1781175" cy="69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14771" y="1357313"/>
            <a:ext cx="7313613" cy="507206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1.3.Nốt Đ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Lặng Đ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trắng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defRPr/>
            </a:pPr>
            <a:endParaRPr lang="pt-BR" sz="3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>
              <a:buFont typeface="Wingdings" panose="05000000000000000000" pitchFamily="2" charset="2"/>
              <a:buNone/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1.4.Nốt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lặng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375" y="500063"/>
            <a:ext cx="7770813" cy="6667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3900" b="1" kern="0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. Phần nhạc lý cơ bản</a:t>
            </a:r>
            <a:endParaRPr lang="en-US" sz="3900" b="1" kern="0" dirty="0">
              <a:solidFill>
                <a:srgbClr val="FFFFFF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1024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49" y="2428875"/>
            <a:ext cx="22145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5072063"/>
            <a:ext cx="22145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0935" y="1557338"/>
            <a:ext cx="7783513" cy="4157662"/>
          </a:xfrm>
        </p:spPr>
        <p:txBody>
          <a:bodyPr>
            <a:normAutofit fontScale="70000" lnSpcReduction="20000"/>
          </a:bodyPr>
          <a:lstStyle/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1.5.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lặng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kép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nữa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vòng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375" y="500063"/>
            <a:ext cx="7770813" cy="6667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3900" b="1" kern="0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. Phần nhạc lý cơ bản</a:t>
            </a:r>
            <a:endParaRPr lang="en-US" sz="3900" b="1" kern="0" dirty="0">
              <a:solidFill>
                <a:srgbClr val="FFFFFF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11268" name="Picture 4" descr="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43125"/>
            <a:ext cx="27860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375" y="500063"/>
            <a:ext cx="7770813" cy="6667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3900" b="1" kern="0" dirty="0" err="1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Phần</a:t>
            </a:r>
            <a:r>
              <a:rPr lang="en-US" sz="3900" b="1" kern="0" dirty="0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900" b="1" kern="0" dirty="0" err="1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nhạc</a:t>
            </a:r>
            <a:r>
              <a:rPr lang="en-US" sz="3900" b="1" kern="0" dirty="0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900" b="1" kern="0" dirty="0" err="1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lý</a:t>
            </a:r>
            <a:r>
              <a:rPr lang="en-US" sz="3900" b="1" kern="0" dirty="0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900" b="1" kern="0" dirty="0" err="1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cơ</a:t>
            </a:r>
            <a:r>
              <a:rPr lang="en-US" sz="3900" b="1" kern="0" dirty="0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3900" b="1" kern="0" dirty="0" err="1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bản</a:t>
            </a:r>
            <a:endParaRPr lang="en-US" sz="3900" b="1" kern="0" dirty="0">
              <a:solidFill>
                <a:srgbClr val="FFFFFF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1000125" y="1785938"/>
            <a:ext cx="69294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n-US" sz="3200" dirty="0"/>
              <a:t>2. Trường độ: dài –ngắn</a:t>
            </a:r>
          </a:p>
          <a:p>
            <a:pPr eaLnBrk="1" hangingPunct="1"/>
            <a:r>
              <a:rPr lang="pt-BR" altLang="en-US" sz="3200" dirty="0"/>
              <a:t>3. Cao độ: Cao – thấp</a:t>
            </a:r>
            <a:endParaRPr lang="vi-VN" altLang="en-US" sz="3200" dirty="0"/>
          </a:p>
          <a:p>
            <a:pPr eaLnBrk="1" hangingPunct="1"/>
            <a:r>
              <a:rPr lang="pt-BR" altLang="en-US" sz="3200" dirty="0"/>
              <a:t>4. Nhịp: Khoảng thời gian chia đều trong 1 bản nhạc.</a:t>
            </a:r>
          </a:p>
          <a:p>
            <a:pPr eaLnBrk="1" hangingPunct="1"/>
            <a:r>
              <a:rPr lang="pt-BR" altLang="en-US" sz="3200" dirty="0"/>
              <a:t>5. Phách là:</a:t>
            </a:r>
          </a:p>
          <a:p>
            <a:pPr eaLnBrk="1" hangingPunct="1"/>
            <a:r>
              <a:rPr lang="pt-BR" altLang="en-US" sz="3200" dirty="0"/>
              <a:t>6. Hóa biểu: </a:t>
            </a:r>
            <a:r>
              <a:rPr lang="vi-VN" altLang="en-US" sz="3200" dirty="0"/>
              <a:t>Gồm có 7 (#)thăng và 7 (b) giáng.</a:t>
            </a:r>
            <a:endParaRPr lang="en-US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ctrTitle"/>
          </p:nvPr>
        </p:nvSpPr>
        <p:spPr>
          <a:xfrm>
            <a:off x="315913" y="116632"/>
            <a:ext cx="8113712" cy="1740743"/>
          </a:xfr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Encore: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857375"/>
            <a:ext cx="7675562" cy="4214813"/>
          </a:xfrm>
        </p:spPr>
        <p:txBody>
          <a:bodyPr>
            <a:noAutofit/>
          </a:bodyPr>
          <a:lstStyle/>
          <a:p>
            <a:pPr algn="just"/>
            <a:endParaRPr lang="en-US" altLang="en-US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1.Tạo </a:t>
            </a:r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tin mới.</a:t>
            </a:r>
            <a:endParaRPr lang="en-US" alt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Dời khuông nhạc.</a:t>
            </a:r>
            <a:endParaRPr lang="en-US" alt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Định lại kích thước khuôn nhạc có độ rộng từ 3 lên 4.</a:t>
            </a:r>
            <a:endParaRPr lang="en-US" alt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Đóng ô nhịp đầu của khuôn nhạc.</a:t>
            </a:r>
            <a:endParaRPr lang="en-US" alt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Cách gắn nhịp 2/4 thành nhịp 4/4 10.Làm Bài tập </a:t>
            </a:r>
            <a:r>
              <a:rPr lang="en-US" alt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Ký nhạc vào khuông nhạc.</a:t>
            </a: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7.Đặt dấu quay lại.</a:t>
            </a: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Khung thay đổi.</a:t>
            </a: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Cắt ô nhịp và thêm ô nhịp cho dòng nhạc.</a:t>
            </a:r>
          </a:p>
          <a:p>
            <a:pPr algn="just"/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Chép lời vào bản nhạc.</a:t>
            </a:r>
            <a:endParaRPr lang="en-US" altLang="en-US" sz="1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1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Lưu tập tin</a:t>
            </a:r>
            <a:r>
              <a:rPr lang="en-US" alt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altLang="en-US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en-US" alt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3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071688"/>
            <a:ext cx="7993062" cy="4357687"/>
          </a:xfrm>
        </p:spPr>
        <p:txBody>
          <a:bodyPr/>
          <a:lstStyle/>
          <a:p>
            <a:pPr algn="just"/>
            <a:r>
              <a:rPr lang="pt-BR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 tập tin mới.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Dời khuông nhạc.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Định lại kích thước khuôn nhạc có độ rộng từ 3 lên 4.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Đóng ô nhịp đầu của khuôn nhạc.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Cách gắn nhịp 2/4 thành nhịp 4/4.                 .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375" y="500063"/>
            <a:ext cx="7770813" cy="150018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3900" b="1" kern="0" dirty="0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. </a:t>
            </a:r>
            <a:r>
              <a:rPr lang="en-US" sz="3600" dirty="0" err="1">
                <a:latin typeface="+mn-lt"/>
                <a:cs typeface="Arial" charset="0"/>
              </a:rPr>
              <a:t>Hướng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dẫn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ghi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nhạc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và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thực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hành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trên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máy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bằng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phần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mềm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4000" dirty="0">
                <a:latin typeface="+mn-lt"/>
                <a:cs typeface="Arial" charset="0"/>
              </a:rPr>
              <a:t>Encore: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14375" y="500063"/>
            <a:ext cx="7770813" cy="128587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0099FF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3900" b="1" kern="0" dirty="0">
                <a:solidFill>
                  <a:srgbClr val="FFFFFF"/>
                </a:solidFill>
                <a:latin typeface="Times New Roman" pitchFamily="18" charset="0"/>
                <a:ea typeface="+mj-ea"/>
                <a:cs typeface="+mj-cs"/>
              </a:rPr>
              <a:t>. </a:t>
            </a:r>
            <a:r>
              <a:rPr lang="en-US" sz="3600" dirty="0" err="1">
                <a:latin typeface="+mn-lt"/>
                <a:cs typeface="Arial" charset="0"/>
              </a:rPr>
              <a:t>Hướng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dẫn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ghi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nhạc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và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thực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hành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trên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máy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bằng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phần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3600" dirty="0" err="1">
                <a:latin typeface="+mn-lt"/>
                <a:cs typeface="Arial" charset="0"/>
              </a:rPr>
              <a:t>mềm</a:t>
            </a:r>
            <a:r>
              <a:rPr lang="en-US" sz="3600" dirty="0">
                <a:latin typeface="+mn-lt"/>
                <a:cs typeface="Arial" charset="0"/>
              </a:rPr>
              <a:t> </a:t>
            </a:r>
            <a:r>
              <a:rPr lang="en-US" sz="4000" dirty="0">
                <a:latin typeface="+mn-lt"/>
                <a:cs typeface="Arial" charset="0"/>
              </a:rPr>
              <a:t>Encore: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376548"/>
            <a:ext cx="7993062" cy="3352680"/>
          </a:xfrm>
          <a:noFill/>
        </p:spPr>
        <p:txBody>
          <a:bodyPr lIns="457056" tIns="50784" rIns="0" bIns="50784" anchor="ctr">
            <a:spAutoFit/>
          </a:bodyPr>
          <a:lstStyle/>
          <a:p>
            <a:pPr indent="457200"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Ký nhạc vào khuông nhạc.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7.Đặt dấu quay lại.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altLang="en-US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Khung thay đổi.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Cắt ô nhịp và thêm ô nhịp cho dòng nhạc.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10.Làm Bài tập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(thực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hành bài tập tài liệu kèm theo).</a:t>
            </a:r>
            <a:endParaRPr lang="en-US" altLang="en-US" b="1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Chép lời vào bản nhạc.</a:t>
            </a:r>
            <a:endParaRPr lang="en-US" altLang="en-US" b="1" dirty="0" smtClean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l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+  Lưu tập tin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339" grpId="0" build="p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381</TotalTime>
  <Words>872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Wingdings</vt:lpstr>
      <vt:lpstr>Arial Black</vt:lpstr>
      <vt:lpstr>Times New Roman</vt:lpstr>
      <vt:lpstr>Cambria</vt:lpstr>
      <vt:lpstr>Watermark</vt:lpstr>
      <vt:lpstr>Fireworks</vt:lpstr>
      <vt:lpstr>Droplet</vt:lpstr>
      <vt:lpstr>Paintbrush Picture</vt:lpstr>
      <vt:lpstr>PHÒNG GD-ĐT HUYỆN CẦN GIỜ TRƯỜNG BỒI DƯỠNG GIÁO DỤC TRƯỜNG TH DOI LẦU </vt:lpstr>
      <vt:lpstr>1. Phần nhạc lý cơ bản:</vt:lpstr>
      <vt:lpstr>. Phần nhạc lý cơ bản</vt:lpstr>
      <vt:lpstr>PowerPoint Presentation</vt:lpstr>
      <vt:lpstr>PowerPoint Presentation</vt:lpstr>
      <vt:lpstr>PowerPoint Presentation</vt:lpstr>
      <vt:lpstr>. Hướng dẫn ghi nhạc và thực hành trên máy bằng phần mềm Encore:</vt:lpstr>
      <vt:lpstr>PowerPoint Presentation</vt:lpstr>
      <vt:lpstr>PowerPoint Presentation</vt:lpstr>
      <vt:lpstr>. Hướng dẫn ghi nhạc và thực hành trên máy bằng phần mềm Encore:</vt:lpstr>
      <vt:lpstr>Hướng dẫn xử lý bài hát và thực hành trên máy bằng phần mềm Adobe Audition: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GD-ĐT HUYỆN CẦN GIỜ TRƯỜNG : BỒI DƯỠNG GÍAO DỤC</dc:title>
  <dc:creator>User</dc:creator>
  <cp:lastModifiedBy>Windows 10 Version 2</cp:lastModifiedBy>
  <cp:revision>113</cp:revision>
  <dcterms:created xsi:type="dcterms:W3CDTF">2013-09-24T00:34:05Z</dcterms:created>
  <dcterms:modified xsi:type="dcterms:W3CDTF">2016-11-10T04:26:26Z</dcterms:modified>
</cp:coreProperties>
</file>